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7" r:id="rId4"/>
    <p:sldId id="257" r:id="rId5"/>
    <p:sldId id="266" r:id="rId6"/>
    <p:sldId id="265" r:id="rId7"/>
    <p:sldId id="258" r:id="rId8"/>
    <p:sldId id="259" r:id="rId9"/>
    <p:sldId id="260"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CBA09A-CAC9-47F3-84E0-D0748239077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29326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BA09A-CAC9-47F3-84E0-D0748239077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404713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BA09A-CAC9-47F3-84E0-D0748239077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348976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8786D3-1D68-4AFB-89E3-8C0C89214B9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0019453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E48BEF-8F83-4696-9C98-44A7CA001D65}"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8870553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2F1353-1CD1-41B7-A57C-84A068DBF9BA}"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127143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821109-FEF4-4CF5-BF87-9D9779ECC0DC}"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5119195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9E2E0E4-1CCC-4164-8CC8-D41DD5618E9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1594778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34570A9-4EC0-4BBB-9F35-971998B43444}"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0626784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DEEF59E-33A2-467B-9B0E-2AF88B125419}"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069310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F9F04D-AA34-4CDC-848D-0E17B8DA961A}"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34869453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BA09A-CAC9-47F3-84E0-D0748239077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46770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A76748-F73F-464D-AA9C-36F10D8C8239}"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22058536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7C188C-C8A9-444A-BE17-3BAC1257979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17833948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C374F2-51D7-4CCC-BEC2-7FF26EFE037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val="4170146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BA09A-CAC9-47F3-84E0-D0748239077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116733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CBA09A-CAC9-47F3-84E0-D0748239077C}"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300206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CBA09A-CAC9-47F3-84E0-D0748239077C}" type="datetimeFigureOut">
              <a:rPr lang="en-US" smtClean="0"/>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352430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CBA09A-CAC9-47F3-84E0-D0748239077C}" type="datetimeFigureOut">
              <a:rPr lang="en-US" smtClean="0"/>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179044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BA09A-CAC9-47F3-84E0-D0748239077C}" type="datetimeFigureOut">
              <a:rPr lang="en-US" smtClean="0"/>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413598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BA09A-CAC9-47F3-84E0-D0748239077C}"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243866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BA09A-CAC9-47F3-84E0-D0748239077C}"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EA775-0744-4228-B268-42D984397507}" type="slidenum">
              <a:rPr lang="en-US" smtClean="0"/>
              <a:t>‹#›</a:t>
            </a:fld>
            <a:endParaRPr lang="en-US"/>
          </a:p>
        </p:txBody>
      </p:sp>
    </p:spTree>
    <p:extLst>
      <p:ext uri="{BB962C8B-B14F-4D97-AF65-F5344CB8AC3E}">
        <p14:creationId xmlns:p14="http://schemas.microsoft.com/office/powerpoint/2010/main" val="367201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BA09A-CAC9-47F3-84E0-D0748239077C}" type="datetimeFigureOut">
              <a:rPr lang="en-US" smtClean="0"/>
              <a:t>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EA775-0744-4228-B268-42D984397507}" type="slidenum">
              <a:rPr lang="en-US" smtClean="0"/>
              <a:t>‹#›</a:t>
            </a:fld>
            <a:endParaRPr lang="en-US"/>
          </a:p>
        </p:txBody>
      </p:sp>
    </p:spTree>
    <p:extLst>
      <p:ext uri="{BB962C8B-B14F-4D97-AF65-F5344CB8AC3E}">
        <p14:creationId xmlns:p14="http://schemas.microsoft.com/office/powerpoint/2010/main" val="3409900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AU"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AU"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9150681-9496-4E82-B184-33FDECB04316}" type="slidenum">
              <a:rPr lang="en-AU" altLang="en-US">
                <a:solidFill>
                  <a:srgbClr val="000000"/>
                </a:solidFill>
              </a:rPr>
              <a:pPr fontAlgn="base">
                <a:spcBef>
                  <a:spcPct val="0"/>
                </a:spcBef>
                <a:spcAft>
                  <a:spcPct val="0"/>
                </a:spcAft>
              </a:pPr>
              <a:t>‹#›</a:t>
            </a:fld>
            <a:endParaRPr lang="en-AU" altLang="en-US">
              <a:solidFill>
                <a:srgbClr val="000000"/>
              </a:solidFill>
            </a:endParaRPr>
          </a:p>
        </p:txBody>
      </p:sp>
    </p:spTree>
    <p:extLst>
      <p:ext uri="{BB962C8B-B14F-4D97-AF65-F5344CB8AC3E}">
        <p14:creationId xmlns:p14="http://schemas.microsoft.com/office/powerpoint/2010/main" val="2978645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latin typeface="Calibri" panose="020F0502020204030204" pitchFamily="34" charset="0"/>
                <a:cs typeface="Calibri" panose="020F0502020204030204" pitchFamily="34" charset="0"/>
              </a:rPr>
              <a:t>Understanding Community Development</a:t>
            </a:r>
            <a:endParaRPr lang="en-US" sz="66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lstStyle/>
          <a:p>
            <a:r>
              <a:rPr lang="en-US" sz="4800" dirty="0" smtClean="0"/>
              <a:t>Jim </a:t>
            </a:r>
            <a:r>
              <a:rPr lang="en-US" sz="4800" dirty="0" err="1" smtClean="0"/>
              <a:t>Cavage</a:t>
            </a:r>
            <a:r>
              <a:rPr lang="en-US" sz="4800" dirty="0" smtClean="0"/>
              <a:t>, </a:t>
            </a:r>
            <a:r>
              <a:rPr lang="en-US" sz="4800" dirty="0" err="1" smtClean="0"/>
              <a:t>Cavage</a:t>
            </a:r>
            <a:r>
              <a:rPr lang="en-US" sz="4800" dirty="0" smtClean="0"/>
              <a:t> Community Development </a:t>
            </a:r>
            <a:endParaRPr lang="en-US" sz="4800" dirty="0"/>
          </a:p>
        </p:txBody>
      </p:sp>
    </p:spTree>
    <p:extLst>
      <p:ext uri="{BB962C8B-B14F-4D97-AF65-F5344CB8AC3E}">
        <p14:creationId xmlns:p14="http://schemas.microsoft.com/office/powerpoint/2010/main" val="36849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lgerian" panose="04020705040A02060702" pitchFamily="82" charset="0"/>
                <a:cs typeface="Aharoni" panose="02010803020104030203" pitchFamily="2" charset="-79"/>
              </a:rPr>
              <a:t>4. Principle of local Adaptation</a:t>
            </a:r>
            <a:endParaRPr lang="en-US" b="1" dirty="0">
              <a:latin typeface="Algerian" panose="04020705040A02060702" pitchFamily="82" charset="0"/>
              <a:cs typeface="Aharoni" panose="02010803020104030203" pitchFamily="2" charset="-79"/>
            </a:endParaRPr>
          </a:p>
        </p:txBody>
      </p:sp>
      <p:sp>
        <p:nvSpPr>
          <p:cNvPr id="3" name="Content Placeholder 2"/>
          <p:cNvSpPr>
            <a:spLocks noGrp="1"/>
          </p:cNvSpPr>
          <p:nvPr>
            <p:ph idx="1"/>
          </p:nvPr>
        </p:nvSpPr>
        <p:spPr/>
        <p:txBody>
          <a:bodyPr>
            <a:normAutofit/>
          </a:bodyPr>
          <a:lstStyle/>
          <a:p>
            <a:pPr algn="just"/>
            <a:r>
              <a:rPr lang="en-US" sz="3200" dirty="0" smtClean="0"/>
              <a:t>Adaptation means to become familiar or to the process of changing to suit different conditions. </a:t>
            </a:r>
          </a:p>
          <a:p>
            <a:pPr algn="just"/>
            <a:r>
              <a:rPr lang="en-US" sz="3200" dirty="0" smtClean="0"/>
              <a:t>The principle of local adaptation requires that the community development must understand the local needs. It is also necessary to understand the local environments, and local situation. Similarly, it is also essential to understand the basic requirements of the people for development. </a:t>
            </a:r>
            <a:endParaRPr lang="en-US" sz="3200" dirty="0"/>
          </a:p>
        </p:txBody>
      </p:sp>
    </p:spTree>
    <p:extLst>
      <p:ext uri="{BB962C8B-B14F-4D97-AF65-F5344CB8AC3E}">
        <p14:creationId xmlns:p14="http://schemas.microsoft.com/office/powerpoint/2010/main" val="3901715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lgerian" panose="04020705040A02060702" pitchFamily="82" charset="0"/>
              </a:rPr>
              <a:t>5. Principle of Equal Opportunity for all People</a:t>
            </a:r>
            <a:endParaRPr lang="en-US" sz="4000" b="1"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t>Community Development believes in democratic principle of providing equal opportunities for all sections of people, irrespective of any difference of caste, creed, color, age and sex. If one section of population of the community is ignored and left behind, balanced development of the community cannot be ensured. </a:t>
            </a:r>
            <a:endParaRPr lang="en-US" dirty="0"/>
          </a:p>
        </p:txBody>
      </p:sp>
      <p:pic>
        <p:nvPicPr>
          <p:cNvPr id="4" name="Picture 3"/>
          <p:cNvPicPr>
            <a:picLocks noChangeAspect="1"/>
          </p:cNvPicPr>
          <p:nvPr/>
        </p:nvPicPr>
        <p:blipFill>
          <a:blip r:embed="rId2"/>
          <a:stretch>
            <a:fillRect/>
          </a:stretch>
        </p:blipFill>
        <p:spPr>
          <a:xfrm flipH="1">
            <a:off x="7641057" y="4001294"/>
            <a:ext cx="3399699" cy="2429742"/>
          </a:xfrm>
          <a:prstGeom prst="rect">
            <a:avLst/>
          </a:prstGeom>
        </p:spPr>
      </p:pic>
    </p:spTree>
    <p:extLst>
      <p:ext uri="{BB962C8B-B14F-4D97-AF65-F5344CB8AC3E}">
        <p14:creationId xmlns:p14="http://schemas.microsoft.com/office/powerpoint/2010/main" val="615887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943"/>
          </a:xfrm>
        </p:spPr>
        <p:txBody>
          <a:bodyPr>
            <a:normAutofit fontScale="90000"/>
          </a:bodyPr>
          <a:lstStyle/>
          <a:p>
            <a:r>
              <a:rPr lang="en-US" b="1" dirty="0" smtClean="0"/>
              <a:t>Questions related to UCD</a:t>
            </a:r>
            <a:endParaRPr lang="en-US" b="1" dirty="0"/>
          </a:p>
        </p:txBody>
      </p:sp>
      <p:sp>
        <p:nvSpPr>
          <p:cNvPr id="3" name="Content Placeholder 2"/>
          <p:cNvSpPr>
            <a:spLocks noGrp="1"/>
          </p:cNvSpPr>
          <p:nvPr>
            <p:ph idx="1"/>
          </p:nvPr>
        </p:nvSpPr>
        <p:spPr>
          <a:xfrm>
            <a:off x="386366" y="1056068"/>
            <a:ext cx="10967434" cy="5705340"/>
          </a:xfrm>
        </p:spPr>
        <p:txBody>
          <a:bodyPr>
            <a:normAutofit/>
          </a:bodyPr>
          <a:lstStyle/>
          <a:p>
            <a:pPr marL="514350" indent="-514350">
              <a:buFont typeface="+mj-lt"/>
              <a:buAutoNum type="arabicPeriod"/>
            </a:pPr>
            <a:r>
              <a:rPr lang="en-US" dirty="0" smtClean="0"/>
              <a:t>Differentiate between community and Development</a:t>
            </a:r>
          </a:p>
          <a:p>
            <a:pPr marL="514350" indent="-514350">
              <a:buFont typeface="+mj-lt"/>
              <a:buAutoNum type="arabicPeriod"/>
            </a:pPr>
            <a:r>
              <a:rPr lang="en-US" dirty="0" smtClean="0"/>
              <a:t>What is community?</a:t>
            </a:r>
          </a:p>
          <a:p>
            <a:pPr marL="514350" indent="-514350">
              <a:buFont typeface="+mj-lt"/>
              <a:buAutoNum type="arabicPeriod"/>
            </a:pPr>
            <a:r>
              <a:rPr lang="en-US" dirty="0" smtClean="0"/>
              <a:t>What is community development? </a:t>
            </a:r>
          </a:p>
          <a:p>
            <a:pPr marL="514350" indent="-514350">
              <a:buFont typeface="+mj-lt"/>
              <a:buAutoNum type="arabicPeriod"/>
            </a:pPr>
            <a:r>
              <a:rPr lang="en-US" dirty="0" smtClean="0"/>
              <a:t>Differentiate between development and growth?</a:t>
            </a:r>
          </a:p>
          <a:p>
            <a:pPr marL="514350" indent="-514350">
              <a:buFont typeface="+mj-lt"/>
              <a:buAutoNum type="arabicPeriod"/>
            </a:pPr>
            <a:r>
              <a:rPr lang="en-US" dirty="0" smtClean="0"/>
              <a:t>What is the relationship of community development and economic development?</a:t>
            </a:r>
          </a:p>
          <a:p>
            <a:pPr marL="514350" indent="-514350">
              <a:buFont typeface="+mj-lt"/>
              <a:buAutoNum type="arabicPeriod"/>
            </a:pPr>
            <a:r>
              <a:rPr lang="en-US" dirty="0" smtClean="0"/>
              <a:t>Enumerate the principle of community development? </a:t>
            </a:r>
          </a:p>
          <a:p>
            <a:pPr marL="514350" indent="-514350">
              <a:buFont typeface="+mj-lt"/>
              <a:buAutoNum type="arabicPeriod"/>
            </a:pPr>
            <a:r>
              <a:rPr lang="en-US" dirty="0" smtClean="0"/>
              <a:t>Key elements/</a:t>
            </a:r>
            <a:r>
              <a:rPr lang="en-US" dirty="0" err="1" smtClean="0"/>
              <a:t>ingrediants</a:t>
            </a:r>
            <a:r>
              <a:rPr lang="en-US" dirty="0" smtClean="0"/>
              <a:t> for successful community development.</a:t>
            </a:r>
          </a:p>
          <a:p>
            <a:pPr marL="514350" indent="-514350">
              <a:buFont typeface="+mj-lt"/>
              <a:buAutoNum type="arabicPeriod"/>
            </a:pPr>
            <a:r>
              <a:rPr lang="en-US" dirty="0" smtClean="0"/>
              <a:t>What is the process of community development? </a:t>
            </a:r>
          </a:p>
          <a:p>
            <a:pPr marL="514350" indent="-514350">
              <a:buFont typeface="+mj-lt"/>
              <a:buAutoNum type="arabicPeriod"/>
            </a:pPr>
            <a:r>
              <a:rPr lang="en-US" dirty="0" smtClean="0"/>
              <a:t>Skills/Techniques for initiating C.D projects in a community. </a:t>
            </a:r>
          </a:p>
          <a:p>
            <a:pPr marL="514350" indent="-514350">
              <a:buFont typeface="+mj-lt"/>
              <a:buAutoNum type="arabicPeriod"/>
            </a:pPr>
            <a:r>
              <a:rPr lang="en-US" dirty="0" smtClean="0"/>
              <a:t> Discuss the action-learning cycle of Community development? </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43014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064"/>
          </a:xfrm>
        </p:spPr>
        <p:txBody>
          <a:bodyPr>
            <a:noAutofit/>
          </a:bodyPr>
          <a:lstStyle/>
          <a:p>
            <a:r>
              <a:rPr lang="en-US" sz="5400" b="1" dirty="0" smtClean="0"/>
              <a:t>Community</a:t>
            </a:r>
            <a:endParaRPr lang="en-US" sz="5400" b="1" dirty="0"/>
          </a:p>
        </p:txBody>
      </p:sp>
      <p:sp>
        <p:nvSpPr>
          <p:cNvPr id="3" name="Content Placeholder 2"/>
          <p:cNvSpPr>
            <a:spLocks noGrp="1"/>
          </p:cNvSpPr>
          <p:nvPr>
            <p:ph idx="1"/>
          </p:nvPr>
        </p:nvSpPr>
        <p:spPr>
          <a:xfrm>
            <a:off x="721217" y="1043190"/>
            <a:ext cx="11114468" cy="5133773"/>
          </a:xfrm>
        </p:spPr>
        <p:txBody>
          <a:bodyPr>
            <a:normAutofit/>
          </a:bodyPr>
          <a:lstStyle/>
          <a:p>
            <a:pPr marL="514350" indent="-514350" algn="just">
              <a:buAutoNum type="arabicPeriod"/>
            </a:pPr>
            <a:r>
              <a:rPr lang="en-US" dirty="0" smtClean="0">
                <a:latin typeface="Arial Black" panose="020B0A04020102020204" pitchFamily="34" charset="0"/>
              </a:rPr>
              <a:t>Communities refer to location (communities of place)</a:t>
            </a:r>
          </a:p>
          <a:p>
            <a:pPr marL="0" indent="0" algn="just">
              <a:buNone/>
            </a:pPr>
            <a:r>
              <a:rPr lang="en-US" dirty="0" smtClean="0">
                <a:latin typeface="Arial Black" panose="020B0A04020102020204" pitchFamily="34" charset="0"/>
              </a:rPr>
              <a:t>    or a collection of individuals with a common interest</a:t>
            </a:r>
          </a:p>
          <a:p>
            <a:pPr marL="0" indent="0" algn="just">
              <a:buNone/>
            </a:pPr>
            <a:r>
              <a:rPr lang="en-US" dirty="0">
                <a:latin typeface="Arial Black" panose="020B0A04020102020204" pitchFamily="34" charset="0"/>
              </a:rPr>
              <a:t> </a:t>
            </a:r>
            <a:r>
              <a:rPr lang="en-US" dirty="0" smtClean="0">
                <a:latin typeface="Arial Black" panose="020B0A04020102020204" pitchFamily="34" charset="0"/>
              </a:rPr>
              <a:t>   or tie whether in close proximity or widely separated</a:t>
            </a:r>
          </a:p>
          <a:p>
            <a:pPr marL="0" indent="0" algn="just">
              <a:buNone/>
            </a:pPr>
            <a:r>
              <a:rPr lang="en-US" dirty="0">
                <a:latin typeface="Arial Black" panose="020B0A04020102020204" pitchFamily="34" charset="0"/>
              </a:rPr>
              <a:t> </a:t>
            </a:r>
            <a:r>
              <a:rPr lang="en-US" dirty="0" smtClean="0">
                <a:latin typeface="Arial Black" panose="020B0A04020102020204" pitchFamily="34" charset="0"/>
              </a:rPr>
              <a:t>   (communities of interest)</a:t>
            </a:r>
          </a:p>
          <a:p>
            <a:pPr marL="0" indent="0" algn="just">
              <a:buNone/>
            </a:pPr>
            <a:r>
              <a:rPr lang="en-US" u="sng" dirty="0" smtClean="0">
                <a:latin typeface="Arial Black" panose="020B0A04020102020204" pitchFamily="34" charset="0"/>
              </a:rPr>
              <a:t>According to </a:t>
            </a:r>
            <a:r>
              <a:rPr lang="en-US" u="sng" dirty="0" err="1" smtClean="0">
                <a:latin typeface="Arial Black" panose="020B0A04020102020204" pitchFamily="34" charset="0"/>
              </a:rPr>
              <a:t>Mattessich</a:t>
            </a:r>
            <a:r>
              <a:rPr lang="en-US" u="sng" dirty="0" smtClean="0">
                <a:latin typeface="Arial Black" panose="020B0A04020102020204" pitchFamily="34" charset="0"/>
              </a:rPr>
              <a:t> and Monsey (2004):</a:t>
            </a:r>
          </a:p>
          <a:p>
            <a:pPr marL="0" indent="0" algn="just">
              <a:buNone/>
            </a:pPr>
            <a:r>
              <a:rPr lang="en-US" dirty="0" smtClean="0">
                <a:latin typeface="Arial Black" panose="020B0A04020102020204" pitchFamily="34" charset="0"/>
              </a:rPr>
              <a:t>2. People who live within a geographically defined area</a:t>
            </a:r>
          </a:p>
          <a:p>
            <a:pPr marL="0" indent="0" algn="just">
              <a:buNone/>
            </a:pPr>
            <a:r>
              <a:rPr lang="en-US" dirty="0">
                <a:latin typeface="Arial Black" panose="020B0A04020102020204" pitchFamily="34" charset="0"/>
              </a:rPr>
              <a:t> </a:t>
            </a:r>
            <a:r>
              <a:rPr lang="en-US" dirty="0" smtClean="0">
                <a:latin typeface="Arial Black" panose="020B0A04020102020204" pitchFamily="34" charset="0"/>
              </a:rPr>
              <a:t>   and who have social and psychological ties with each</a:t>
            </a:r>
          </a:p>
          <a:p>
            <a:pPr marL="0" indent="0" algn="just">
              <a:buNone/>
            </a:pPr>
            <a:r>
              <a:rPr lang="en-US" dirty="0">
                <a:latin typeface="Arial Black" panose="020B0A04020102020204" pitchFamily="34" charset="0"/>
              </a:rPr>
              <a:t> </a:t>
            </a:r>
            <a:r>
              <a:rPr lang="en-US" dirty="0" smtClean="0">
                <a:latin typeface="Arial Black" panose="020B0A04020102020204" pitchFamily="34" charset="0"/>
              </a:rPr>
              <a:t>   other and with the place where they live. </a:t>
            </a:r>
          </a:p>
          <a:p>
            <a:pPr marL="0" indent="0" algn="just">
              <a:buNone/>
            </a:pPr>
            <a:r>
              <a:rPr lang="en-US" dirty="0" smtClean="0">
                <a:latin typeface="Arial Black" panose="020B0A04020102020204" pitchFamily="34" charset="0"/>
              </a:rPr>
              <a:t>3.  A grouping of people who live close to one another</a:t>
            </a:r>
          </a:p>
          <a:p>
            <a:pPr marL="0" indent="0" algn="just">
              <a:buNone/>
            </a:pPr>
            <a:r>
              <a:rPr lang="en-US" dirty="0">
                <a:latin typeface="Arial Black" panose="020B0A04020102020204" pitchFamily="34" charset="0"/>
              </a:rPr>
              <a:t> </a:t>
            </a:r>
            <a:r>
              <a:rPr lang="en-US" dirty="0" smtClean="0">
                <a:latin typeface="Arial Black" panose="020B0A04020102020204" pitchFamily="34" charset="0"/>
              </a:rPr>
              <a:t>   and are united by common interests and mutual aid. </a:t>
            </a:r>
            <a:endParaRPr lang="en-US" dirty="0">
              <a:latin typeface="Arial Black" panose="020B0A04020102020204" pitchFamily="34" charset="0"/>
            </a:endParaRPr>
          </a:p>
        </p:txBody>
      </p:sp>
    </p:spTree>
    <p:extLst>
      <p:ext uri="{BB962C8B-B14F-4D97-AF65-F5344CB8AC3E}">
        <p14:creationId xmlns:p14="http://schemas.microsoft.com/office/powerpoint/2010/main" val="3897455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t>
            </a:r>
            <a:endParaRPr lang="en-US" dirty="0"/>
          </a:p>
        </p:txBody>
      </p:sp>
      <p:sp>
        <p:nvSpPr>
          <p:cNvPr id="3" name="Content Placeholder 2"/>
          <p:cNvSpPr>
            <a:spLocks noGrp="1"/>
          </p:cNvSpPr>
          <p:nvPr>
            <p:ph idx="1"/>
          </p:nvPr>
        </p:nvSpPr>
        <p:spPr/>
        <p:txBody>
          <a:bodyPr/>
          <a:lstStyle/>
          <a:p>
            <a:r>
              <a:rPr lang="en-US" dirty="0" smtClean="0"/>
              <a:t>A combination of social units and systems which perform the major social function… (and) the organization of social activities. (Warren 1963 cited in </a:t>
            </a:r>
            <a:r>
              <a:rPr lang="en-US" dirty="0" err="1" smtClean="0"/>
              <a:t>Mattessich</a:t>
            </a:r>
            <a:r>
              <a:rPr lang="en-US" dirty="0" smtClean="0"/>
              <a:t> and Monsey, 2004:57)</a:t>
            </a:r>
            <a:endParaRPr lang="en-US" dirty="0"/>
          </a:p>
        </p:txBody>
      </p:sp>
    </p:spTree>
    <p:extLst>
      <p:ext uri="{BB962C8B-B14F-4D97-AF65-F5344CB8AC3E}">
        <p14:creationId xmlns:p14="http://schemas.microsoft.com/office/powerpoint/2010/main" val="406900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Development?</a:t>
            </a:r>
            <a:endParaRPr lang="en-US" dirty="0"/>
          </a:p>
        </p:txBody>
      </p:sp>
      <p:sp>
        <p:nvSpPr>
          <p:cNvPr id="3" name="Content Placeholder 2"/>
          <p:cNvSpPr>
            <a:spLocks noGrp="1"/>
          </p:cNvSpPr>
          <p:nvPr>
            <p:ph idx="1"/>
          </p:nvPr>
        </p:nvSpPr>
        <p:spPr/>
        <p:txBody>
          <a:bodyPr/>
          <a:lstStyle/>
          <a:p>
            <a:r>
              <a:rPr lang="en-US" dirty="0" smtClean="0">
                <a:latin typeface="Clearface-Regular"/>
              </a:rPr>
              <a:t>Increasing people choices</a:t>
            </a:r>
          </a:p>
          <a:p>
            <a:r>
              <a:rPr lang="en-US" dirty="0" smtClean="0">
                <a:latin typeface="Clearface-Regular"/>
              </a:rPr>
              <a:t>Development </a:t>
            </a:r>
            <a:r>
              <a:rPr lang="en-US" dirty="0">
                <a:latin typeface="Clearface-Regular"/>
              </a:rPr>
              <a:t>is a process by which the members of a society increase their </a:t>
            </a:r>
            <a:r>
              <a:rPr lang="en-US" dirty="0" smtClean="0">
                <a:latin typeface="Clearface-Regular"/>
              </a:rPr>
              <a:t>personal and </a:t>
            </a:r>
            <a:r>
              <a:rPr lang="en-US" dirty="0">
                <a:latin typeface="Clearface-Regular"/>
              </a:rPr>
              <a:t>institutional capacities to </a:t>
            </a:r>
            <a:r>
              <a:rPr lang="en-US" dirty="0" smtClean="0">
                <a:latin typeface="Clearface-Regular"/>
              </a:rPr>
              <a:t>mobilize </a:t>
            </a:r>
            <a:r>
              <a:rPr lang="en-US" dirty="0">
                <a:latin typeface="Clearface-Regular"/>
              </a:rPr>
              <a:t>and manage resources to produce sustainable</a:t>
            </a:r>
          </a:p>
          <a:p>
            <a:pPr marL="0" indent="0">
              <a:buNone/>
            </a:pPr>
            <a:r>
              <a:rPr lang="en-US" dirty="0" smtClean="0">
                <a:latin typeface="Clearface-Regular"/>
              </a:rPr>
              <a:t>   and </a:t>
            </a:r>
            <a:r>
              <a:rPr lang="en-US" dirty="0">
                <a:latin typeface="Clearface-Regular"/>
              </a:rPr>
              <a:t>justly distributed improvements in their quality of </a:t>
            </a:r>
            <a:r>
              <a:rPr lang="en-US" dirty="0" smtClean="0">
                <a:latin typeface="Clearface-Regular"/>
              </a:rPr>
              <a:t>life</a:t>
            </a:r>
          </a:p>
          <a:p>
            <a:pPr marL="0" indent="0">
              <a:buNone/>
            </a:pPr>
            <a:r>
              <a:rPr lang="en-US" dirty="0">
                <a:latin typeface="Clearface-Regular"/>
              </a:rPr>
              <a:t> </a:t>
            </a:r>
            <a:r>
              <a:rPr lang="en-US" dirty="0" smtClean="0">
                <a:latin typeface="Clearface-Regular"/>
              </a:rPr>
              <a:t>  consistent </a:t>
            </a:r>
            <a:r>
              <a:rPr lang="en-US" dirty="0">
                <a:latin typeface="Clearface-Regular"/>
              </a:rPr>
              <a:t>with their </a:t>
            </a:r>
            <a:r>
              <a:rPr lang="en-US" dirty="0" smtClean="0">
                <a:latin typeface="Clearface-Regular"/>
              </a:rPr>
              <a:t>own aspirations</a:t>
            </a:r>
            <a:r>
              <a:rPr lang="en-US" dirty="0">
                <a:latin typeface="Clearface-Regular"/>
              </a:rPr>
              <a:t>. (p. 67)</a:t>
            </a:r>
            <a:endParaRPr lang="en-US" dirty="0"/>
          </a:p>
        </p:txBody>
      </p:sp>
    </p:spTree>
    <p:extLst>
      <p:ext uri="{BB962C8B-B14F-4D97-AF65-F5344CB8AC3E}">
        <p14:creationId xmlns:p14="http://schemas.microsoft.com/office/powerpoint/2010/main" val="5353165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10812887" cy="1325563"/>
          </a:xfrm>
        </p:spPr>
        <p:txBody>
          <a:bodyPr>
            <a:noAutofit/>
          </a:bodyPr>
          <a:lstStyle/>
          <a:p>
            <a:r>
              <a:rPr lang="en-US" sz="5400" b="1" dirty="0" smtClean="0"/>
              <a:t>Principles of Community Development:</a:t>
            </a:r>
            <a:endParaRPr lang="en-US" sz="5400" b="1" dirty="0"/>
          </a:p>
        </p:txBody>
      </p:sp>
      <p:sp>
        <p:nvSpPr>
          <p:cNvPr id="3" name="Content Placeholder 2"/>
          <p:cNvSpPr>
            <a:spLocks noGrp="1"/>
          </p:cNvSpPr>
          <p:nvPr>
            <p:ph idx="1"/>
          </p:nvPr>
        </p:nvSpPr>
        <p:spPr/>
        <p:txBody>
          <a:bodyPr/>
          <a:lstStyle/>
          <a:p>
            <a:r>
              <a:rPr lang="en-US" sz="4400" dirty="0" smtClean="0">
                <a:solidFill>
                  <a:srgbClr val="FF0000"/>
                </a:solidFill>
                <a:latin typeface="Algerian" panose="04020705040A02060702" pitchFamily="82" charset="0"/>
              </a:rPr>
              <a:t>1. </a:t>
            </a:r>
            <a:r>
              <a:rPr lang="en-US" sz="4400" b="1" dirty="0" smtClean="0">
                <a:latin typeface="Algerian" panose="04020705040A02060702" pitchFamily="82" charset="0"/>
              </a:rPr>
              <a:t>Community Organization:</a:t>
            </a:r>
          </a:p>
          <a:p>
            <a:pPr algn="just"/>
            <a:r>
              <a:rPr lang="en-US" sz="3600" dirty="0" smtClean="0"/>
              <a:t>Community Organization is the process by which people of communities as individual citizens or as representative of groups join together to determine social welfare needs, plan ways of meeting them and mobilize the necessary resources. </a:t>
            </a:r>
          </a:p>
          <a:p>
            <a:endParaRPr lang="en-US" dirty="0"/>
          </a:p>
        </p:txBody>
      </p:sp>
    </p:spTree>
    <p:extLst>
      <p:ext uri="{BB962C8B-B14F-4D97-AF65-F5344CB8AC3E}">
        <p14:creationId xmlns:p14="http://schemas.microsoft.com/office/powerpoint/2010/main" val="313469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lgerian" panose="04020705040A02060702" pitchFamily="82" charset="0"/>
              </a:rPr>
              <a:t>2. Acceptance and meaningful relationship</a:t>
            </a:r>
            <a:endParaRPr lang="en-US" sz="4800" b="1" dirty="0">
              <a:latin typeface="Algerian" panose="04020705040A02060702" pitchFamily="82" charset="0"/>
            </a:endParaRPr>
          </a:p>
        </p:txBody>
      </p:sp>
      <p:sp>
        <p:nvSpPr>
          <p:cNvPr id="3" name="Content Placeholder 2"/>
          <p:cNvSpPr>
            <a:spLocks noGrp="1"/>
          </p:cNvSpPr>
          <p:nvPr>
            <p:ph idx="1"/>
          </p:nvPr>
        </p:nvSpPr>
        <p:spPr/>
        <p:txBody>
          <a:bodyPr/>
          <a:lstStyle/>
          <a:p>
            <a:pPr algn="just"/>
            <a:r>
              <a:rPr lang="en-US" sz="4800" dirty="0" smtClean="0"/>
              <a:t>Involvement and development of trust through development of relationship and give them a sense of ownership. </a:t>
            </a:r>
          </a:p>
          <a:p>
            <a:endParaRPr lang="en-US" dirty="0"/>
          </a:p>
        </p:txBody>
      </p:sp>
    </p:spTree>
    <p:extLst>
      <p:ext uri="{BB962C8B-B14F-4D97-AF65-F5344CB8AC3E}">
        <p14:creationId xmlns:p14="http://schemas.microsoft.com/office/powerpoint/2010/main" val="1237545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lgerian" panose="04020705040A02060702" pitchFamily="82" charset="0"/>
              </a:rPr>
              <a:t>3. </a:t>
            </a:r>
            <a:r>
              <a:rPr lang="en-US" sz="4800" b="1" dirty="0" smtClean="0">
                <a:latin typeface="Algerian" panose="04020705040A02060702" pitchFamily="82" charset="0"/>
              </a:rPr>
              <a:t>Principle of Discussion</a:t>
            </a:r>
            <a:endParaRPr lang="en-US" b="1" dirty="0">
              <a:latin typeface="Algerian" panose="04020705040A02060702" pitchFamily="82" charset="0"/>
            </a:endParaRPr>
          </a:p>
        </p:txBody>
      </p:sp>
      <p:sp>
        <p:nvSpPr>
          <p:cNvPr id="3" name="Content Placeholder 2"/>
          <p:cNvSpPr>
            <a:spLocks noGrp="1"/>
          </p:cNvSpPr>
          <p:nvPr>
            <p:ph idx="1"/>
          </p:nvPr>
        </p:nvSpPr>
        <p:spPr>
          <a:xfrm>
            <a:off x="838200" y="1284714"/>
            <a:ext cx="10515600" cy="4892249"/>
          </a:xfrm>
        </p:spPr>
        <p:txBody>
          <a:bodyPr>
            <a:normAutofit lnSpcReduction="10000"/>
          </a:bodyPr>
          <a:lstStyle/>
          <a:p>
            <a:endParaRPr lang="en-US" dirty="0" smtClean="0"/>
          </a:p>
          <a:p>
            <a:r>
              <a:rPr lang="en-US" b="1" dirty="0" smtClean="0"/>
              <a:t>The people of community should be made</a:t>
            </a:r>
          </a:p>
          <a:p>
            <a:r>
              <a:rPr lang="en-US" b="1" dirty="0" smtClean="0"/>
              <a:t> to sit at some common, central and formal </a:t>
            </a:r>
          </a:p>
          <a:p>
            <a:r>
              <a:rPr lang="en-US" b="1" dirty="0" smtClean="0"/>
              <a:t>place:</a:t>
            </a:r>
          </a:p>
          <a:p>
            <a:r>
              <a:rPr lang="en-US" b="1" dirty="0" smtClean="0"/>
              <a:t>To discuss their problems, and </a:t>
            </a:r>
          </a:p>
          <a:p>
            <a:r>
              <a:rPr lang="en-US" b="1" dirty="0" smtClean="0"/>
              <a:t>To discuss their felt needs</a:t>
            </a:r>
          </a:p>
          <a:p>
            <a:r>
              <a:rPr lang="en-US" b="1" dirty="0" smtClean="0"/>
              <a:t>Whether it is:</a:t>
            </a:r>
          </a:p>
          <a:p>
            <a:r>
              <a:rPr lang="en-US" b="1" dirty="0" smtClean="0"/>
              <a:t>Identification of needs</a:t>
            </a:r>
          </a:p>
          <a:p>
            <a:r>
              <a:rPr lang="en-US" b="1" dirty="0" smtClean="0"/>
              <a:t>Identification of problems, and</a:t>
            </a:r>
          </a:p>
          <a:p>
            <a:r>
              <a:rPr lang="en-US" b="1" dirty="0" smtClean="0"/>
              <a:t>Identification of resources</a:t>
            </a:r>
          </a:p>
          <a:p>
            <a:endParaRPr lang="en-US" dirty="0" smtClean="0"/>
          </a:p>
        </p:txBody>
      </p:sp>
      <p:pic>
        <p:nvPicPr>
          <p:cNvPr id="4" name="Picture 3"/>
          <p:cNvPicPr>
            <a:picLocks noChangeAspect="1"/>
          </p:cNvPicPr>
          <p:nvPr/>
        </p:nvPicPr>
        <p:blipFill>
          <a:blip r:embed="rId2"/>
          <a:stretch>
            <a:fillRect/>
          </a:stretch>
        </p:blipFill>
        <p:spPr>
          <a:xfrm>
            <a:off x="7700492" y="1284714"/>
            <a:ext cx="3103135" cy="2321372"/>
          </a:xfrm>
          <a:prstGeom prst="rect">
            <a:avLst/>
          </a:prstGeom>
        </p:spPr>
      </p:pic>
      <p:pic>
        <p:nvPicPr>
          <p:cNvPr id="5" name="Picture 4"/>
          <p:cNvPicPr>
            <a:picLocks noChangeAspect="1"/>
          </p:cNvPicPr>
          <p:nvPr/>
        </p:nvPicPr>
        <p:blipFill>
          <a:blip r:embed="rId3"/>
          <a:stretch>
            <a:fillRect/>
          </a:stretch>
        </p:blipFill>
        <p:spPr>
          <a:xfrm>
            <a:off x="7700492" y="3703518"/>
            <a:ext cx="3103135" cy="2780936"/>
          </a:xfrm>
          <a:prstGeom prst="rect">
            <a:avLst/>
          </a:prstGeom>
        </p:spPr>
      </p:pic>
    </p:spTree>
    <p:extLst>
      <p:ext uri="{BB962C8B-B14F-4D97-AF65-F5344CB8AC3E}">
        <p14:creationId xmlns:p14="http://schemas.microsoft.com/office/powerpoint/2010/main" val="1822559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7882"/>
            <a:ext cx="10515600" cy="5639081"/>
          </a:xfrm>
        </p:spPr>
        <p:txBody>
          <a:bodyPr/>
          <a:lstStyle/>
          <a:p>
            <a:r>
              <a:rPr lang="en-US" dirty="0" smtClean="0"/>
              <a:t>Or</a:t>
            </a:r>
          </a:p>
          <a:p>
            <a:r>
              <a:rPr lang="en-US" dirty="0" smtClean="0"/>
              <a:t>It is creation of an organization in the community or</a:t>
            </a:r>
          </a:p>
          <a:p>
            <a:r>
              <a:rPr lang="en-US" dirty="0" smtClean="0"/>
              <a:t>It is formation of community plans, and programs, or</a:t>
            </a:r>
          </a:p>
          <a:p>
            <a:r>
              <a:rPr lang="en-US" dirty="0" smtClean="0"/>
              <a:t>It is the implementation of community plans and programs</a:t>
            </a:r>
          </a:p>
          <a:p>
            <a:r>
              <a:rPr lang="en-US" dirty="0" smtClean="0"/>
              <a:t>Discussion is very necessary. </a:t>
            </a:r>
          </a:p>
          <a:p>
            <a:endParaRPr lang="en-US" dirty="0"/>
          </a:p>
        </p:txBody>
      </p:sp>
    </p:spTree>
    <p:extLst>
      <p:ext uri="{BB962C8B-B14F-4D97-AF65-F5344CB8AC3E}">
        <p14:creationId xmlns:p14="http://schemas.microsoft.com/office/powerpoint/2010/main" val="1331077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559</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Aharoni</vt:lpstr>
      <vt:lpstr>Algerian</vt:lpstr>
      <vt:lpstr>Arial</vt:lpstr>
      <vt:lpstr>Arial Black</vt:lpstr>
      <vt:lpstr>Calibri</vt:lpstr>
      <vt:lpstr>Calibri Light</vt:lpstr>
      <vt:lpstr>Clearface-Regular</vt:lpstr>
      <vt:lpstr>Office Theme</vt:lpstr>
      <vt:lpstr>Default Design</vt:lpstr>
      <vt:lpstr>Understanding Community Development</vt:lpstr>
      <vt:lpstr>Questions related to UCD</vt:lpstr>
      <vt:lpstr>Community</vt:lpstr>
      <vt:lpstr>Community: </vt:lpstr>
      <vt:lpstr>What is Development?</vt:lpstr>
      <vt:lpstr>Principles of Community Development:</vt:lpstr>
      <vt:lpstr>2. Acceptance and meaningful relationship</vt:lpstr>
      <vt:lpstr>3. Principle of Discussion</vt:lpstr>
      <vt:lpstr>PowerPoint Presentation</vt:lpstr>
      <vt:lpstr>4. Principle of local Adaptation</vt:lpstr>
      <vt:lpstr>5. Principle of Equal Opportunity for all People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Development</dc:title>
  <dc:creator>DELL</dc:creator>
  <cp:lastModifiedBy>Amjad Naseem</cp:lastModifiedBy>
  <cp:revision>18</cp:revision>
  <dcterms:created xsi:type="dcterms:W3CDTF">2015-08-09T06:36:34Z</dcterms:created>
  <dcterms:modified xsi:type="dcterms:W3CDTF">2019-01-07T03:32:13Z</dcterms:modified>
</cp:coreProperties>
</file>